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6" r:id="rId2"/>
    <p:sldId id="533" r:id="rId3"/>
    <p:sldId id="523" r:id="rId4"/>
    <p:sldId id="534" r:id="rId5"/>
    <p:sldId id="257" r:id="rId6"/>
    <p:sldId id="542" r:id="rId7"/>
    <p:sldId id="526" r:id="rId8"/>
    <p:sldId id="536" r:id="rId9"/>
    <p:sldId id="574" r:id="rId10"/>
    <p:sldId id="538" r:id="rId11"/>
    <p:sldId id="539" r:id="rId12"/>
    <p:sldId id="573" r:id="rId13"/>
    <p:sldId id="541" r:id="rId14"/>
    <p:sldId id="543" r:id="rId15"/>
    <p:sldId id="544" r:id="rId16"/>
    <p:sldId id="545" r:id="rId17"/>
    <p:sldId id="572" r:id="rId18"/>
    <p:sldId id="547" r:id="rId19"/>
    <p:sldId id="549" r:id="rId20"/>
    <p:sldId id="548" r:id="rId21"/>
    <p:sldId id="575" r:id="rId22"/>
    <p:sldId id="294" r:id="rId23"/>
    <p:sldId id="551" r:id="rId24"/>
    <p:sldId id="553" r:id="rId25"/>
    <p:sldId id="552" r:id="rId26"/>
    <p:sldId id="554" r:id="rId27"/>
    <p:sldId id="555" r:id="rId28"/>
    <p:sldId id="556" r:id="rId29"/>
    <p:sldId id="576" r:id="rId30"/>
    <p:sldId id="309" r:id="rId31"/>
    <p:sldId id="557" r:id="rId32"/>
    <p:sldId id="558" r:id="rId33"/>
    <p:sldId id="559" r:id="rId34"/>
    <p:sldId id="560" r:id="rId35"/>
    <p:sldId id="561" r:id="rId36"/>
    <p:sldId id="562" r:id="rId37"/>
    <p:sldId id="577" r:id="rId38"/>
    <p:sldId id="313" r:id="rId39"/>
    <p:sldId id="566" r:id="rId40"/>
    <p:sldId id="563" r:id="rId41"/>
    <p:sldId id="565" r:id="rId42"/>
    <p:sldId id="564" r:id="rId43"/>
    <p:sldId id="568" r:id="rId44"/>
    <p:sldId id="571" r:id="rId45"/>
    <p:sldId id="569" r:id="rId46"/>
    <p:sldId id="570" r:id="rId47"/>
    <p:sldId id="578" r:id="rId48"/>
    <p:sldId id="522" r:id="rId49"/>
    <p:sldId id="579" r:id="rId50"/>
    <p:sldId id="531" r:id="rId5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733"/>
    <a:srgbClr val="44485D"/>
    <a:srgbClr val="315E7D"/>
    <a:srgbClr val="4A94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hdphoto1.wdp>
</file>

<file path=ppt/media/hdphoto2.wdp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89A144-5902-496D-B8DF-B4D7D9EEBC45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7153D9-BA89-4110-8C27-96982DC8E8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0683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59E082-51AF-4C91-BC07-E1443AC99349}" type="slidenum">
              <a:rPr lang="pt-BR" smtClean="0"/>
              <a:t>48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5434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1F626-5430-75B7-3D21-01F4E2A19A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B6910E6-300A-5DCF-A7F0-85BD4BA8EA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A486CC-2C54-1D8A-61ED-DA5890B3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632573-0893-8D0E-7D99-E8DF1E574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7940D8-2DBA-E414-27D6-285F2A43F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032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98AE4C-371E-B0A1-B778-C54213B2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83A86F1-8653-D9C1-F2A5-DA787D7B9B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3274CB-BAEA-AAAD-E4D5-F52D42925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55E9E3-1CF3-6C20-BA4F-9E37E7DA6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40AC0A-3EBB-1EAA-F439-739858BFA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35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981DA18-F1D0-B162-F141-7718E434D0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7B6686A-8E0A-3FD3-98C4-16AC6FF0EB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F228CF-0874-49EC-0FF3-C84E83F2D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E150B8-7F8C-D4A5-66B9-CF304BE6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CEE257-926E-BA41-FF26-5568C7B8F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933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9860B-8572-275D-0A8E-B1140288A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A5EE3B-7E4E-E124-3DDB-920CA49CF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39E3C2-957C-0EBF-2CB1-9CF8C1F55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843744-2275-4B8E-A89F-B676A7F2D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41280E-EE29-8DCE-832B-7D00A97C0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2347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DC5BE4-CE62-3A68-7D92-A12E96BB1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CAC9BF-D750-22AC-9592-A6989611A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F223FB-CE3F-31A1-7E21-B01242BE6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3EA72C-FB8D-2C50-83F7-D04D93F26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478CFA-A7D2-7C1E-770F-B4C8B6E16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9519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94648-43D8-E44E-CBD1-71264E04B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0496E4-E66F-C394-4156-C80AFFB542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2498B53-4FB5-E6E4-1F50-F2CB63BA4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6ED8B4-A7F6-7737-9030-259BE9755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2DD68E6-7068-7A11-C3CA-BB085E593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21FF5F-6977-D97B-5151-8306BC840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5907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210AD6-E0D5-0875-3916-F26E3E94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34E8529-9B47-1E81-1460-FC3A4E1D5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41E1DA0-932F-4604-7616-3806367D96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3A2B52D-78B3-D08C-EAA4-BE30CFBB69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7BDE7C5-36E3-BA75-5083-399F67D129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28907E7-CB95-9EB4-43E0-D2B7CC465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B09753B-137E-C6D9-CC0F-91EA23274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806FF5E-C3E5-66A5-41CB-71C87FAD8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9020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F3F3F0-3524-B5C2-BF21-6342D94DE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3E4A8D1-4138-B8A4-EF49-506149307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8D267D-E0AD-084F-4BB6-CC5CDA388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47A4ABF-BADA-0E9A-492B-9A52C933B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7214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7EEDEAC-D0C6-29E5-89FA-AD407776E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4DDB5D1-38C8-7050-7173-021A71A4C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D06C916-0909-E2A6-B56C-27C9FCB0C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1399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92EA83-2681-5C84-4EA0-8B8BA1902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5FC403-167B-677C-1612-599746559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161471-47C9-B0F2-8745-74FA41C704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6151769-A037-2EAA-46F4-36CD17FF6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70F5C6F-795D-B608-690B-A6D670782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47F65B5-04BD-366A-14A6-39490DCF2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1710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5AC26C-DC3E-762D-3724-3E4C0AFBB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0E0801B-9CAC-1395-35C3-836163881F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BD3EDD-72E0-D1ED-9908-FB430A43B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11AA709-FB77-A3D4-55FD-2658001EB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FBC0AF-F71A-FA75-E260-2EC9DDB9C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31578A5-147D-CEA1-08B4-BBDF5347E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193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88A1476-8A3E-0A22-4242-D9385BDDA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6096BA7-26F4-EBA1-3E7D-72AC95ED5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A12496-9F6C-2259-DD75-1B81E49E43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EF22A-C7ED-4570-9A55-66F8533CDB5B}" type="datetimeFigureOut">
              <a:rPr lang="pt-BR" smtClean="0"/>
              <a:t>14/09/2023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1B2BB7-25E2-F793-B6B9-7635574DFC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59606B-0798-96AF-96ED-C72C1B370B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CC873-BE31-424B-8A87-6650562B4A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8659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slide" Target="slid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142805C-5813-632E-AA1B-2DC4EE5AA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76D2FDD-7A76-AAF0-F836-A3378A3B3C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65" y="732019"/>
            <a:ext cx="9589264" cy="5393961"/>
          </a:xfrm>
          <a:prstGeom prst="rect">
            <a:avLst/>
          </a:prstGeom>
          <a:solidFill>
            <a:srgbClr val="315E7D"/>
          </a:solidFill>
          <a:ln>
            <a:solidFill>
              <a:srgbClr val="4A9492"/>
            </a:solidFill>
          </a:ln>
        </p:spPr>
      </p:pic>
      <p:sp>
        <p:nvSpPr>
          <p:cNvPr id="7" name="Título 5">
            <a:extLst>
              <a:ext uri="{FF2B5EF4-FFF2-40B4-BE49-F238E27FC236}">
                <a16:creationId xmlns:a16="http://schemas.microsoft.com/office/drawing/2014/main" id="{E8C497F5-1AAE-D711-3B3E-77586EB3E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656" y="752019"/>
            <a:ext cx="9840685" cy="3918857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6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Gestão de Almoxarifado e Patrimônio</a:t>
            </a:r>
          </a:p>
        </p:txBody>
      </p:sp>
      <p:sp>
        <p:nvSpPr>
          <p:cNvPr id="8" name="Retângulo: Cantos Arredondados 7">
            <a:hlinkClick r:id="rId6" action="ppaction://hlinksldjump"/>
            <a:extLst>
              <a:ext uri="{FF2B5EF4-FFF2-40B4-BE49-F238E27FC236}">
                <a16:creationId xmlns:a16="http://schemas.microsoft.com/office/drawing/2014/main" id="{B0777D53-896B-94E7-3ECF-EA5C2AB6479A}"/>
              </a:ext>
            </a:extLst>
          </p:cNvPr>
          <p:cNvSpPr/>
          <p:nvPr/>
        </p:nvSpPr>
        <p:spPr>
          <a:xfrm>
            <a:off x="4850491" y="4194626"/>
            <a:ext cx="2491013" cy="952500"/>
          </a:xfrm>
          <a:prstGeom prst="roundRect">
            <a:avLst/>
          </a:prstGeom>
          <a:solidFill>
            <a:srgbClr val="44485D"/>
          </a:solidFill>
          <a:ln>
            <a:solidFill>
              <a:srgbClr val="44485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pt-BR" sz="3600" b="1" dirty="0">
                <a:solidFill>
                  <a:schemeClr val="bg1"/>
                </a:solidFill>
                <a:latin typeface="Berlin Sans FB" panose="020E0602020502020306" pitchFamily="34" charset="0"/>
              </a:rPr>
              <a:t>Entrar</a:t>
            </a:r>
          </a:p>
        </p:txBody>
      </p:sp>
    </p:spTree>
    <p:extLst>
      <p:ext uri="{BB962C8B-B14F-4D97-AF65-F5344CB8AC3E}">
        <p14:creationId xmlns:p14="http://schemas.microsoft.com/office/powerpoint/2010/main" val="3730591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PESAS EMPRESARIAIS: COMO GERENCIAR OS CUSTOS E ALCANÇAR LUCRO - INATEC">
            <a:extLst>
              <a:ext uri="{FF2B5EF4-FFF2-40B4-BE49-F238E27FC236}">
                <a16:creationId xmlns:a16="http://schemas.microsoft.com/office/drawing/2014/main" id="{2EDB58EF-50ED-47B0-DC28-B81ED0324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544046" y="1136500"/>
            <a:ext cx="5097909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Controle físico e financeiro dos bens patrimoniais</a:t>
            </a:r>
          </a:p>
        </p:txBody>
      </p:sp>
    </p:spTree>
    <p:extLst>
      <p:ext uri="{BB962C8B-B14F-4D97-AF65-F5344CB8AC3E}">
        <p14:creationId xmlns:p14="http://schemas.microsoft.com/office/powerpoint/2010/main" val="2633268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C5484286-6837-D787-6C6C-2E71E67C730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Vídeo3 -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357582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D88CF24-8DA0-6DFA-BC2D-8A8715E6C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4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4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EEE5BF7-8189-F17C-F53E-8052AFE9A2D6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1543274" y="1116922"/>
            <a:ext cx="9105448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Compreendeu o conteúdo? </a:t>
            </a:r>
          </a:p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Agora, vamos seguir com um exercício interativo.</a:t>
            </a:r>
          </a:p>
        </p:txBody>
      </p:sp>
    </p:spTree>
    <p:extLst>
      <p:ext uri="{BB962C8B-B14F-4D97-AF65-F5344CB8AC3E}">
        <p14:creationId xmlns:p14="http://schemas.microsoft.com/office/powerpoint/2010/main" val="4004219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3BE128F-C3BC-650A-D7D6-872FBBB55D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Vídeo4 - Exercício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071788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4146262A-E75F-EE3C-2B06-01BA71DA64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Vídeo5 - Exercício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911926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PESAS EMPRESARIAIS: COMO GERENCIAR OS CUSTOS E ALCANÇAR LUCRO - INATEC">
            <a:extLst>
              <a:ext uri="{FF2B5EF4-FFF2-40B4-BE49-F238E27FC236}">
                <a16:creationId xmlns:a16="http://schemas.microsoft.com/office/drawing/2014/main" id="{2EDB58EF-50ED-47B0-DC28-B81ED0324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544046" y="1136500"/>
            <a:ext cx="5097909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Transferência de bens patrimoniais</a:t>
            </a:r>
          </a:p>
        </p:txBody>
      </p:sp>
    </p:spTree>
    <p:extLst>
      <p:ext uri="{BB962C8B-B14F-4D97-AF65-F5344CB8AC3E}">
        <p14:creationId xmlns:p14="http://schemas.microsoft.com/office/powerpoint/2010/main" val="2178738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49506B97-A008-4A60-7D7F-05976EC0EE7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Vídeo6 -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965126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D88CF24-8DA0-6DFA-BC2D-8A8715E6C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4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4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EEE5BF7-8189-F17C-F53E-8052AFE9A2D6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1543274" y="1116922"/>
            <a:ext cx="9105448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Compreendeu o conteúdo? </a:t>
            </a:r>
          </a:p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Agora, vamos seguir com um exercício interativo.</a:t>
            </a:r>
          </a:p>
        </p:txBody>
      </p:sp>
    </p:spTree>
    <p:extLst>
      <p:ext uri="{BB962C8B-B14F-4D97-AF65-F5344CB8AC3E}">
        <p14:creationId xmlns:p14="http://schemas.microsoft.com/office/powerpoint/2010/main" val="637014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BF8538BC-F9A5-D9AF-83E9-B24E0059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Vídeo7 - Exercício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968084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0833832-A486-A283-0093-465E4EEA08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1" r="3589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193227" y="1265750"/>
            <a:ext cx="5675310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Chegamos ao fim do Módulo I!</a:t>
            </a:r>
          </a:p>
          <a:p>
            <a:pPr algn="ctr">
              <a:lnSpc>
                <a:spcPct val="15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Confira o resumo do conteúdo a seguir!</a:t>
            </a:r>
          </a:p>
        </p:txBody>
      </p:sp>
    </p:spTree>
    <p:extLst>
      <p:ext uri="{BB962C8B-B14F-4D97-AF65-F5344CB8AC3E}">
        <p14:creationId xmlns:p14="http://schemas.microsoft.com/office/powerpoint/2010/main" val="1820536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47427A19-8B40-3C57-28C6-1E4AD3FFB6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9" r="8958"/>
          <a:stretch/>
        </p:blipFill>
        <p:spPr>
          <a:xfrm>
            <a:off x="6096000" y="-1"/>
            <a:ext cx="6096000" cy="6858000"/>
          </a:xfrm>
          <a:prstGeom prst="rect">
            <a:avLst/>
          </a:prstGeom>
        </p:spPr>
      </p:pic>
      <p:sp>
        <p:nvSpPr>
          <p:cNvPr id="4" name="Título 5">
            <a:extLst>
              <a:ext uri="{FF2B5EF4-FFF2-40B4-BE49-F238E27FC236}">
                <a16:creationId xmlns:a16="http://schemas.microsoft.com/office/drawing/2014/main" id="{3D40C473-E3DE-E176-3968-461BDAD3729B}"/>
              </a:ext>
            </a:extLst>
          </p:cNvPr>
          <p:cNvSpPr txBox="1">
            <a:spLocks/>
          </p:cNvSpPr>
          <p:nvPr/>
        </p:nvSpPr>
        <p:spPr>
          <a:xfrm>
            <a:off x="913227" y="1469571"/>
            <a:ext cx="4608206" cy="3918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Olá!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Seja bem-vindo ao curso de Almoxarifado e Patrimônio!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5140C51A-1F95-396A-D046-8424CBBAE7E8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6" name="Elipse 5">
              <a:hlinkClick r:id="rId3" action="ppaction://hlinksldjump"/>
              <a:extLst>
                <a:ext uri="{FF2B5EF4-FFF2-40B4-BE49-F238E27FC236}">
                  <a16:creationId xmlns:a16="http://schemas.microsoft.com/office/drawing/2014/main" id="{815091B0-3F5A-4A5A-8F93-10DB0380304F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7" name="Seta: para a Direita 6">
              <a:extLst>
                <a:ext uri="{FF2B5EF4-FFF2-40B4-BE49-F238E27FC236}">
                  <a16:creationId xmlns:a16="http://schemas.microsoft.com/office/drawing/2014/main" id="{2954C7C1-6C9A-63CC-1E88-161C53C50047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C0D187F5-F499-2FE3-2A39-44310168B49A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3" action="ppaction://hlinksldjump"/>
              <a:extLst>
                <a:ext uri="{FF2B5EF4-FFF2-40B4-BE49-F238E27FC236}">
                  <a16:creationId xmlns:a16="http://schemas.microsoft.com/office/drawing/2014/main" id="{09838C89-21FB-4E69-C857-2493E9EC168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FA97A159-7CD0-C1A8-A414-1D736AFCBDE2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038379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3169037B-C690-8953-A9E3-766F501BA9A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Vídeo8 - Resumo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9762675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6E4F4CC-97DD-B751-2612-438E9AF80D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5E7D"/>
          </a:solidFill>
          <a:ln>
            <a:solidFill>
              <a:srgbClr val="315E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DESPESAS EMPRESARIAIS: COMO GERENCIAR OS CUSTOS E ALCANÇAR LUCRO - INATEC">
            <a:extLst>
              <a:ext uri="{FF2B5EF4-FFF2-40B4-BE49-F238E27FC236}">
                <a16:creationId xmlns:a16="http://schemas.microsoft.com/office/drawing/2014/main" id="{B72D2CF7-E2C4-9032-8C2D-3D5DB845C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6095999" y="1116923"/>
            <a:ext cx="6096000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É hora de começar a explorar o Módulo II. 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Vamos lá!</a:t>
            </a:r>
          </a:p>
        </p:txBody>
      </p:sp>
    </p:spTree>
    <p:extLst>
      <p:ext uri="{BB962C8B-B14F-4D97-AF65-F5344CB8AC3E}">
        <p14:creationId xmlns:p14="http://schemas.microsoft.com/office/powerpoint/2010/main" val="1030878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7DC1D9B9-B10F-14DE-410A-B2E5A8FC6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93E9486-BF77-7C33-C65E-CED7FD1C10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65" y="732019"/>
            <a:ext cx="9589264" cy="5393961"/>
          </a:xfrm>
          <a:prstGeom prst="rect">
            <a:avLst/>
          </a:prstGeom>
        </p:spPr>
      </p:pic>
      <p:sp>
        <p:nvSpPr>
          <p:cNvPr id="8" name="Título 5">
            <a:extLst>
              <a:ext uri="{FF2B5EF4-FFF2-40B4-BE49-F238E27FC236}">
                <a16:creationId xmlns:a16="http://schemas.microsoft.com/office/drawing/2014/main" id="{29633FE8-BE79-AECA-ACEB-0C9ACE401A8E}"/>
              </a:ext>
            </a:extLst>
          </p:cNvPr>
          <p:cNvSpPr txBox="1">
            <a:spLocks/>
          </p:cNvSpPr>
          <p:nvPr/>
        </p:nvSpPr>
        <p:spPr>
          <a:xfrm>
            <a:off x="1175653" y="1469571"/>
            <a:ext cx="9840685" cy="3918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sz="80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Módulo II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Gestão da qualidade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06ED17BD-4677-7D1B-4EA4-CAD7A3B174C3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5" name="Elipse 4">
              <a:hlinkClick r:id="rId6" action="ppaction://hlinksldjump"/>
              <a:extLst>
                <a:ext uri="{FF2B5EF4-FFF2-40B4-BE49-F238E27FC236}">
                  <a16:creationId xmlns:a16="http://schemas.microsoft.com/office/drawing/2014/main" id="{E61AA687-887D-765F-AEFC-2BA0220A3B8A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6" name="Seta: para a Direita 5">
              <a:extLst>
                <a:ext uri="{FF2B5EF4-FFF2-40B4-BE49-F238E27FC236}">
                  <a16:creationId xmlns:a16="http://schemas.microsoft.com/office/drawing/2014/main" id="{4F7ABA39-02F8-562F-2483-A050080B5D03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ECAC0A8-5B19-6889-4CC7-1CF3092F8B1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6" action="ppaction://hlinksldjump"/>
              <a:extLst>
                <a:ext uri="{FF2B5EF4-FFF2-40B4-BE49-F238E27FC236}">
                  <a16:creationId xmlns:a16="http://schemas.microsoft.com/office/drawing/2014/main" id="{739063BF-6361-200B-24EB-92AE8CA6838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0AAB648E-BB85-EFC3-79D7-3F7D982DA1BF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611592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8E4FD90D-59D4-DC56-9143-9605D89B40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Vídeo1 -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494788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D88CF24-8DA0-6DFA-BC2D-8A8715E6C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4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4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EEE5BF7-8189-F17C-F53E-8052AFE9A2D6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1543274" y="1116922"/>
            <a:ext cx="9105448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Compreendeu o conteúdo? </a:t>
            </a:r>
          </a:p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Agora, vamos seguir com um exercício interativo.</a:t>
            </a:r>
          </a:p>
        </p:txBody>
      </p:sp>
    </p:spTree>
    <p:extLst>
      <p:ext uri="{BB962C8B-B14F-4D97-AF65-F5344CB8AC3E}">
        <p14:creationId xmlns:p14="http://schemas.microsoft.com/office/powerpoint/2010/main" val="39453613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6BE0DEE-B111-5900-1C05-0323550DE9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Vídeo2 - Exercício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774250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A92D6D9B-D9F9-BFF6-F868-541F9F8087A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7B528D-7C8E-B8C4-3DD1-23D881FAF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BF01A5-E646-53BA-D173-1F6494248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Vídeo3 - Exercício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676675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357E658-A867-08D5-3969-85AF30F470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5" r="11127"/>
          <a:stretch/>
        </p:blipFill>
        <p:spPr>
          <a:xfrm>
            <a:off x="6095999" y="0"/>
            <a:ext cx="6096001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81888" y="1285328"/>
            <a:ext cx="5936776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Chegamos ao fim do Módulo II!</a:t>
            </a:r>
          </a:p>
          <a:p>
            <a:pPr algn="ctr">
              <a:lnSpc>
                <a:spcPct val="15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Confira o resumo do conteúdo a seguir!</a:t>
            </a:r>
          </a:p>
        </p:txBody>
      </p:sp>
    </p:spTree>
    <p:extLst>
      <p:ext uri="{BB962C8B-B14F-4D97-AF65-F5344CB8AC3E}">
        <p14:creationId xmlns:p14="http://schemas.microsoft.com/office/powerpoint/2010/main" val="38772213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5401CA7-E379-DA6B-4BB0-3367B5228A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Vídeo4 - Resumo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9111632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6E4F4CC-97DD-B751-2612-438E9AF80D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5E7D"/>
          </a:solidFill>
          <a:ln>
            <a:solidFill>
              <a:srgbClr val="315E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DESPESAS EMPRESARIAIS: COMO GERENCIAR OS CUSTOS E ALCANÇAR LUCRO - INATEC">
            <a:extLst>
              <a:ext uri="{FF2B5EF4-FFF2-40B4-BE49-F238E27FC236}">
                <a16:creationId xmlns:a16="http://schemas.microsoft.com/office/drawing/2014/main" id="{B72D2CF7-E2C4-9032-8C2D-3D5DB845C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6095999" y="1116923"/>
            <a:ext cx="6096000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É hora de começar a explorar o Módulo III. 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Vamos lá!</a:t>
            </a:r>
          </a:p>
        </p:txBody>
      </p:sp>
    </p:spTree>
    <p:extLst>
      <p:ext uri="{BB962C8B-B14F-4D97-AF65-F5344CB8AC3E}">
        <p14:creationId xmlns:p14="http://schemas.microsoft.com/office/powerpoint/2010/main" val="708719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5DB69C44-2F57-D069-1C79-458461E579EF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500E91C9-5352-78F1-3008-B760BCDFB855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D248D2F7-FB29-3977-1D41-9F2CDD56BFA8}"/>
              </a:ext>
            </a:extLst>
          </p:cNvPr>
          <p:cNvSpPr txBox="1">
            <a:spLocks/>
          </p:cNvSpPr>
          <p:nvPr/>
        </p:nvSpPr>
        <p:spPr>
          <a:xfrm>
            <a:off x="2192738" y="1286300"/>
            <a:ext cx="7806520" cy="4285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70000"/>
              </a:lnSpc>
            </a:pPr>
            <a:r>
              <a:rPr lang="pt-BR" sz="2000" b="1" dirty="0">
                <a:solidFill>
                  <a:srgbClr val="44485D"/>
                </a:solidFill>
                <a:latin typeface="Nunito" panose="00000500000000000000" pitchFamily="2" charset="0"/>
              </a:rPr>
              <a:t>Neste curso, você terá a oportunidade de aprender sobre os seguintes tópicos:</a:t>
            </a:r>
          </a:p>
          <a:p>
            <a:pPr algn="ctr">
              <a:lnSpc>
                <a:spcPct val="170000"/>
              </a:lnSpc>
            </a:pPr>
            <a:endParaRPr lang="pt-BR" sz="2400" b="1" dirty="0">
              <a:solidFill>
                <a:srgbClr val="44485D"/>
              </a:solidFill>
              <a:latin typeface="Nunito" panose="00000500000000000000" pitchFamily="2" charset="0"/>
            </a:endParaRPr>
          </a:p>
          <a:p>
            <a:pPr>
              <a:lnSpc>
                <a:spcPct val="170000"/>
              </a:lnSpc>
            </a:pPr>
            <a:r>
              <a:rPr lang="pt-BR" sz="1800" dirty="0">
                <a:solidFill>
                  <a:srgbClr val="44485D"/>
                </a:solidFill>
                <a:latin typeface="Nunito" panose="00000500000000000000" pitchFamily="2" charset="0"/>
              </a:rPr>
              <a:t>Módulo I – Gestão do Controle Patrimonial</a:t>
            </a:r>
          </a:p>
          <a:p>
            <a:pPr>
              <a:lnSpc>
                <a:spcPct val="170000"/>
              </a:lnSpc>
            </a:pPr>
            <a:r>
              <a:rPr lang="pt-BR" sz="1800" dirty="0">
                <a:solidFill>
                  <a:srgbClr val="44485D"/>
                </a:solidFill>
                <a:latin typeface="Nunito" panose="00000500000000000000" pitchFamily="2" charset="0"/>
              </a:rPr>
              <a:t>Módulo II – Gestão de Qualidade</a:t>
            </a:r>
          </a:p>
          <a:p>
            <a:pPr>
              <a:lnSpc>
                <a:spcPct val="170000"/>
              </a:lnSpc>
            </a:pPr>
            <a:r>
              <a:rPr lang="pt-BR" sz="1800" dirty="0">
                <a:solidFill>
                  <a:srgbClr val="44485D"/>
                </a:solidFill>
                <a:latin typeface="Nunito" panose="00000500000000000000" pitchFamily="2" charset="0"/>
              </a:rPr>
              <a:t>Módulo III – Patrimônio</a:t>
            </a:r>
          </a:p>
          <a:p>
            <a:pPr>
              <a:lnSpc>
                <a:spcPct val="170000"/>
              </a:lnSpc>
            </a:pPr>
            <a:r>
              <a:rPr lang="pt-BR" sz="1800" dirty="0">
                <a:solidFill>
                  <a:srgbClr val="44485D"/>
                </a:solidFill>
                <a:latin typeface="Nunito" panose="00000500000000000000" pitchFamily="2" charset="0"/>
              </a:rPr>
              <a:t>Módulo IV – Almoxarifado</a:t>
            </a:r>
          </a:p>
          <a:p>
            <a:pPr>
              <a:lnSpc>
                <a:spcPct val="170000"/>
              </a:lnSpc>
            </a:pPr>
            <a:r>
              <a:rPr lang="pt-BR" sz="1800" dirty="0">
                <a:solidFill>
                  <a:srgbClr val="44485D"/>
                </a:solidFill>
                <a:latin typeface="Nunito" panose="00000500000000000000" pitchFamily="2" charset="0"/>
              </a:rPr>
              <a:t>Módulo V - Gerenciamento de estoque</a:t>
            </a: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2E72C555-F79A-3F50-F31B-39601280334D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C7F08293-FED1-668B-3562-741928EC4C4F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140BCC06-295E-4376-1721-A313BFF25311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DE64C12-ABB0-1930-E492-E8639CD93C01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EE5B79CE-7A41-FE6F-FF3E-AC73717D873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D7221673-C19A-D44C-7420-21D18C40E03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4467313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7F0752B-F29A-BEA4-89D9-ACC6995D1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FE7D6A0-EDE1-779F-8B4B-1FF014DFD0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65" y="732019"/>
            <a:ext cx="9589264" cy="5393961"/>
          </a:xfrm>
          <a:prstGeom prst="rect">
            <a:avLst/>
          </a:prstGeom>
        </p:spPr>
      </p:pic>
      <p:sp>
        <p:nvSpPr>
          <p:cNvPr id="8" name="Título 5">
            <a:extLst>
              <a:ext uri="{FF2B5EF4-FFF2-40B4-BE49-F238E27FC236}">
                <a16:creationId xmlns:a16="http://schemas.microsoft.com/office/drawing/2014/main" id="{37957140-9AE6-B1D4-3DD2-F6D91B5A458A}"/>
              </a:ext>
            </a:extLst>
          </p:cNvPr>
          <p:cNvSpPr txBox="1">
            <a:spLocks/>
          </p:cNvSpPr>
          <p:nvPr/>
        </p:nvSpPr>
        <p:spPr>
          <a:xfrm>
            <a:off x="1175653" y="1469571"/>
            <a:ext cx="9840685" cy="3918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sz="80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Módulo III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Patrimônio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A3EAF978-5E0E-9736-9D33-5BC66DC8B22D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7" name="Elipse 6">
              <a:hlinkClick r:id="rId6" action="ppaction://hlinksldjump"/>
              <a:extLst>
                <a:ext uri="{FF2B5EF4-FFF2-40B4-BE49-F238E27FC236}">
                  <a16:creationId xmlns:a16="http://schemas.microsoft.com/office/drawing/2014/main" id="{56D51433-1354-E2E4-572B-C9566E35FE4A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DA5F4AAF-3B2A-E40F-EC79-4D56E158672E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DEA7CD6C-EF34-610A-6DEE-022A1C26A46B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6" action="ppaction://hlinksldjump"/>
              <a:extLst>
                <a:ext uri="{FF2B5EF4-FFF2-40B4-BE49-F238E27FC236}">
                  <a16:creationId xmlns:a16="http://schemas.microsoft.com/office/drawing/2014/main" id="{1509D90D-C9B2-525C-1B27-6FE916E78E6D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51C9CD2F-88DE-348E-58FE-EE1DEF42C59E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274763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7FD7A8A-4918-10BE-45A0-65D90A9B0C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62" r="17449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193226" y="1136500"/>
            <a:ext cx="5902773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O que é o Patrimônio?</a:t>
            </a:r>
          </a:p>
        </p:txBody>
      </p:sp>
    </p:spTree>
    <p:extLst>
      <p:ext uri="{BB962C8B-B14F-4D97-AF65-F5344CB8AC3E}">
        <p14:creationId xmlns:p14="http://schemas.microsoft.com/office/powerpoint/2010/main" val="42344372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CAB85F72-408A-3BD4-565E-B43E4FFE8F3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Vídeo1 -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8287625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7FD7A8A-4918-10BE-45A0-65D90A9B0C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62" r="17449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0" y="1136500"/>
            <a:ext cx="6096000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Paradigma  teóricos e metodológicos</a:t>
            </a:r>
          </a:p>
        </p:txBody>
      </p:sp>
    </p:spTree>
    <p:extLst>
      <p:ext uri="{BB962C8B-B14F-4D97-AF65-F5344CB8AC3E}">
        <p14:creationId xmlns:p14="http://schemas.microsoft.com/office/powerpoint/2010/main" val="35674554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89EDB5B-EE4D-CBC0-02DE-72B484CC37F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Vídeo2 -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0377946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2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2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0" y="1265750"/>
            <a:ext cx="6095999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Chegamos ao fim do Módulo III!</a:t>
            </a:r>
          </a:p>
          <a:p>
            <a:pPr algn="ctr">
              <a:lnSpc>
                <a:spcPct val="15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Confira o resumo do conteúdo a seguir!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94DD7C2-AF7D-F330-4A51-79FEB4C3CA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62" r="17449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6040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A6D272FD-D7C6-10D7-F05E-B32D210D65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Vídeo3 - Resumo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0870887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6E4F4CC-97DD-B751-2612-438E9AF80D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5E7D"/>
          </a:solidFill>
          <a:ln>
            <a:solidFill>
              <a:srgbClr val="315E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DESPESAS EMPRESARIAIS: COMO GERENCIAR OS CUSTOS E ALCANÇAR LUCRO - INATEC">
            <a:extLst>
              <a:ext uri="{FF2B5EF4-FFF2-40B4-BE49-F238E27FC236}">
                <a16:creationId xmlns:a16="http://schemas.microsoft.com/office/drawing/2014/main" id="{B72D2CF7-E2C4-9032-8C2D-3D5DB845C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6095999" y="1116923"/>
            <a:ext cx="6096000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É hora de começar a explorar o Módulo IV. 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Vamos lá!</a:t>
            </a:r>
          </a:p>
        </p:txBody>
      </p:sp>
    </p:spTree>
    <p:extLst>
      <p:ext uri="{BB962C8B-B14F-4D97-AF65-F5344CB8AC3E}">
        <p14:creationId xmlns:p14="http://schemas.microsoft.com/office/powerpoint/2010/main" val="29129714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891060F-EB13-3A75-6B3B-09A198BF9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BFD24C2-7DA2-EE49-F53E-0EB7201A0A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65" y="732019"/>
            <a:ext cx="9589264" cy="5393961"/>
          </a:xfrm>
          <a:prstGeom prst="rect">
            <a:avLst/>
          </a:prstGeom>
        </p:spPr>
      </p:pic>
      <p:sp>
        <p:nvSpPr>
          <p:cNvPr id="9" name="Título 5">
            <a:extLst>
              <a:ext uri="{FF2B5EF4-FFF2-40B4-BE49-F238E27FC236}">
                <a16:creationId xmlns:a16="http://schemas.microsoft.com/office/drawing/2014/main" id="{70117913-F503-F82A-99DB-62703A5581D0}"/>
              </a:ext>
            </a:extLst>
          </p:cNvPr>
          <p:cNvSpPr txBox="1">
            <a:spLocks/>
          </p:cNvSpPr>
          <p:nvPr/>
        </p:nvSpPr>
        <p:spPr>
          <a:xfrm>
            <a:off x="1175653" y="1469571"/>
            <a:ext cx="9840685" cy="3918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sz="80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Módulo IV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Almoxarifado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FCD51646-7C9A-E105-C74B-8E83A53212CB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4" name="Elipse 3">
              <a:hlinkClick r:id="rId6" action="ppaction://hlinksldjump"/>
              <a:extLst>
                <a:ext uri="{FF2B5EF4-FFF2-40B4-BE49-F238E27FC236}">
                  <a16:creationId xmlns:a16="http://schemas.microsoft.com/office/drawing/2014/main" id="{8EEE03E8-3219-5ECF-FF36-C615362BD551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7" name="Seta: para a Direita 6">
              <a:extLst>
                <a:ext uri="{FF2B5EF4-FFF2-40B4-BE49-F238E27FC236}">
                  <a16:creationId xmlns:a16="http://schemas.microsoft.com/office/drawing/2014/main" id="{F68D3264-B6FA-72F2-B4D2-2A65DC7D68A4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3A864FDF-B18E-AC6C-5CED-2E768A2A8BB5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6" action="ppaction://hlinksldjump"/>
              <a:extLst>
                <a:ext uri="{FF2B5EF4-FFF2-40B4-BE49-F238E27FC236}">
                  <a16:creationId xmlns:a16="http://schemas.microsoft.com/office/drawing/2014/main" id="{0C71FBF5-F5C3-5FEB-0259-0E6EE4017345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AB10D62D-63C7-9925-9830-ACD45D4E0969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9575891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BEAEA17-3E75-8E7C-0AFB-1BFD3D7F12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354" y="0"/>
            <a:ext cx="6432645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1" y="1265750"/>
            <a:ext cx="5759354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40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Introdução e</a:t>
            </a:r>
          </a:p>
          <a:p>
            <a:pPr algn="ctr">
              <a:lnSpc>
                <a:spcPct val="150000"/>
              </a:lnSpc>
            </a:pPr>
            <a:r>
              <a:rPr lang="pt-BR" sz="40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Definições</a:t>
            </a:r>
          </a:p>
        </p:txBody>
      </p:sp>
    </p:spTree>
    <p:extLst>
      <p:ext uri="{BB962C8B-B14F-4D97-AF65-F5344CB8AC3E}">
        <p14:creationId xmlns:p14="http://schemas.microsoft.com/office/powerpoint/2010/main" val="224352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6E4F4CC-97DD-B751-2612-438E9AF80D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5E7D"/>
          </a:solidFill>
          <a:ln>
            <a:solidFill>
              <a:srgbClr val="315E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DESPESAS EMPRESARIAIS: COMO GERENCIAR OS CUSTOS E ALCANÇAR LUCRO - INATEC">
            <a:extLst>
              <a:ext uri="{FF2B5EF4-FFF2-40B4-BE49-F238E27FC236}">
                <a16:creationId xmlns:a16="http://schemas.microsoft.com/office/drawing/2014/main" id="{B72D2CF7-E2C4-9032-8C2D-3D5DB845C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6095999" y="1116923"/>
            <a:ext cx="6096000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É hora de começar a explorar o Módulo I. 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Vamos lá!</a:t>
            </a:r>
          </a:p>
        </p:txBody>
      </p:sp>
    </p:spTree>
    <p:extLst>
      <p:ext uri="{BB962C8B-B14F-4D97-AF65-F5344CB8AC3E}">
        <p14:creationId xmlns:p14="http://schemas.microsoft.com/office/powerpoint/2010/main" val="7352922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BB9B3213-C85A-A1BE-210A-2687184D7E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Vídeo1 -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3065672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0EFF140-4C43-9D10-ED18-CA8D27D13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354" y="0"/>
            <a:ext cx="6432645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1" y="1265750"/>
            <a:ext cx="5759354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40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Recebimento e Armazenagem</a:t>
            </a:r>
          </a:p>
        </p:txBody>
      </p:sp>
    </p:spTree>
    <p:extLst>
      <p:ext uri="{BB962C8B-B14F-4D97-AF65-F5344CB8AC3E}">
        <p14:creationId xmlns:p14="http://schemas.microsoft.com/office/powerpoint/2010/main" val="12891634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id="{5E0BAFB5-EA3A-FC68-EF72-FC4976249F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Vídeo2 -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7737819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6FAD8360-7973-5629-1389-A729FAD96F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Vídeo3 -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9274864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38402E3A-1C1F-4C5D-2381-97F4430A7549}"/>
              </a:ext>
            </a:extLst>
          </p:cNvPr>
          <p:cNvSpPr/>
          <p:nvPr/>
        </p:nvSpPr>
        <p:spPr>
          <a:xfrm>
            <a:off x="0" y="0"/>
            <a:ext cx="123444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Vídeo5 -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2973427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AB91C8D-9B34-9B18-9BCA-351AECEF9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0" y="1265750"/>
            <a:ext cx="5936776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28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Chegamos ao fim do Módulo IV!</a:t>
            </a:r>
          </a:p>
          <a:p>
            <a:pPr algn="ctr">
              <a:lnSpc>
                <a:spcPct val="150000"/>
              </a:lnSpc>
            </a:pPr>
            <a:r>
              <a:rPr lang="pt-BR" sz="28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Confira o resumo do conteúdo a seguir!</a:t>
            </a:r>
          </a:p>
        </p:txBody>
      </p:sp>
    </p:spTree>
    <p:extLst>
      <p:ext uri="{BB962C8B-B14F-4D97-AF65-F5344CB8AC3E}">
        <p14:creationId xmlns:p14="http://schemas.microsoft.com/office/powerpoint/2010/main" val="41435221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84F008B0-6888-3356-54FF-198E02757C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Vídeo5 - Resumo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451511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6E4F4CC-97DD-B751-2612-438E9AF80D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5E7D"/>
          </a:solidFill>
          <a:ln>
            <a:solidFill>
              <a:srgbClr val="315E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DESPESAS EMPRESARIAIS: COMO GERENCIAR OS CUSTOS E ALCANÇAR LUCRO - INATEC">
            <a:extLst>
              <a:ext uri="{FF2B5EF4-FFF2-40B4-BE49-F238E27FC236}">
                <a16:creationId xmlns:a16="http://schemas.microsoft.com/office/drawing/2014/main" id="{B72D2CF7-E2C4-9032-8C2D-3D5DB845C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6095999" y="1116923"/>
            <a:ext cx="6096000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É hora de começar a explorar o Módulo V. 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Vamos lá!</a:t>
            </a:r>
          </a:p>
        </p:txBody>
      </p:sp>
    </p:spTree>
    <p:extLst>
      <p:ext uri="{BB962C8B-B14F-4D97-AF65-F5344CB8AC3E}">
        <p14:creationId xmlns:p14="http://schemas.microsoft.com/office/powerpoint/2010/main" val="13699388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D8EE4B8-FA39-5AD1-D432-3638FAAD0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24F1359-93A2-5EAF-5B37-3F982A1F61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65" y="732019"/>
            <a:ext cx="9589264" cy="5393961"/>
          </a:xfrm>
          <a:prstGeom prst="rect">
            <a:avLst/>
          </a:prstGeom>
        </p:spPr>
      </p:pic>
      <p:sp>
        <p:nvSpPr>
          <p:cNvPr id="7" name="Título 5">
            <a:extLst>
              <a:ext uri="{FF2B5EF4-FFF2-40B4-BE49-F238E27FC236}">
                <a16:creationId xmlns:a16="http://schemas.microsoft.com/office/drawing/2014/main" id="{BE604BE7-FEBB-8E2B-EB8F-C9EC43E9DD78}"/>
              </a:ext>
            </a:extLst>
          </p:cNvPr>
          <p:cNvSpPr txBox="1">
            <a:spLocks/>
          </p:cNvSpPr>
          <p:nvPr/>
        </p:nvSpPr>
        <p:spPr>
          <a:xfrm>
            <a:off x="1175653" y="1469571"/>
            <a:ext cx="9840685" cy="3918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sz="80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Módulo V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Gerenciamento de estoque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1F952F5B-7079-02A3-AAEB-646FF74F0835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7" action="ppaction://hlinksldjump"/>
              <a:extLst>
                <a:ext uri="{FF2B5EF4-FFF2-40B4-BE49-F238E27FC236}">
                  <a16:creationId xmlns:a16="http://schemas.microsoft.com/office/drawing/2014/main" id="{DB16EA4C-E93A-2A62-093C-1F6EE8AFF52E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8EE64C2C-C0F5-158C-F0CE-554C4C19706D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A8D98A3F-AB3D-7FCE-69B1-EB658CE25E3A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7" action="ppaction://hlinksldjump"/>
              <a:extLst>
                <a:ext uri="{FF2B5EF4-FFF2-40B4-BE49-F238E27FC236}">
                  <a16:creationId xmlns:a16="http://schemas.microsoft.com/office/drawing/2014/main" id="{0B3A165E-AF4C-A4A8-28DC-63648D25A576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6D92469C-FC2A-1C70-64D1-0443DA995B1D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5490014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BB9B3213-C85A-A1BE-210A-2687184D7E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Vídeo1 -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382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142805C-5813-632E-AA1B-2DC4EE5AA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76D2FDD-7A76-AAF0-F836-A3378A3B3C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65" y="732019"/>
            <a:ext cx="9589264" cy="5393961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964C3702-4FBD-2F6F-A12B-CE51E83FF9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65" y="732019"/>
            <a:ext cx="9589264" cy="5393961"/>
          </a:xfrm>
          <a:prstGeom prst="rect">
            <a:avLst/>
          </a:prstGeom>
        </p:spPr>
      </p:pic>
      <p:sp>
        <p:nvSpPr>
          <p:cNvPr id="3" name="Título 5">
            <a:extLst>
              <a:ext uri="{FF2B5EF4-FFF2-40B4-BE49-F238E27FC236}">
                <a16:creationId xmlns:a16="http://schemas.microsoft.com/office/drawing/2014/main" id="{9DCDBC0E-0422-75C7-94E3-D766F84F443B}"/>
              </a:ext>
            </a:extLst>
          </p:cNvPr>
          <p:cNvSpPr txBox="1">
            <a:spLocks/>
          </p:cNvSpPr>
          <p:nvPr/>
        </p:nvSpPr>
        <p:spPr>
          <a:xfrm>
            <a:off x="1175653" y="1469571"/>
            <a:ext cx="9840685" cy="3918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sz="80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Módulo I</a:t>
            </a:r>
          </a:p>
          <a:p>
            <a:pPr algn="ctr">
              <a:lnSpc>
                <a:spcPct val="100000"/>
              </a:lnSpc>
            </a:pPr>
            <a:r>
              <a:rPr lang="pt-BR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Gestão do controle patrimonial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AB1B0694-C958-868F-FCFA-619A5295A274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4" name="Elipse 3">
              <a:hlinkClick r:id="rId6" action="ppaction://hlinksldjump"/>
              <a:extLst>
                <a:ext uri="{FF2B5EF4-FFF2-40B4-BE49-F238E27FC236}">
                  <a16:creationId xmlns:a16="http://schemas.microsoft.com/office/drawing/2014/main" id="{C6489406-C2A2-10DD-BEF1-018B6EDF1FC5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1" name="Seta: para a Direita 10">
              <a:extLst>
                <a:ext uri="{FF2B5EF4-FFF2-40B4-BE49-F238E27FC236}">
                  <a16:creationId xmlns:a16="http://schemas.microsoft.com/office/drawing/2014/main" id="{C3F173BD-5544-B21A-4753-942EDDBF8B8E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78640748-DC46-F906-8B57-B9A9F4A339AF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4" name="Elipse 13">
              <a:hlinkClick r:id="rId6" action="ppaction://hlinksldjump"/>
              <a:extLst>
                <a:ext uri="{FF2B5EF4-FFF2-40B4-BE49-F238E27FC236}">
                  <a16:creationId xmlns:a16="http://schemas.microsoft.com/office/drawing/2014/main" id="{442181BC-9464-A090-9545-A5D39115467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5" name="Seta: para a Direita 14">
              <a:extLst>
                <a:ext uri="{FF2B5EF4-FFF2-40B4-BE49-F238E27FC236}">
                  <a16:creationId xmlns:a16="http://schemas.microsoft.com/office/drawing/2014/main" id="{E11F3F21-DBA8-FCEE-F19B-DA490BA97F9D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6754280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0B1A3F02-0CAA-BD3C-EFCF-6E7468D84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BDC7E848-5A24-4EC9-F4CB-F2456E54B697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>
              <a:alpha val="89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2006153-DE7F-436C-F9F5-89E8A9C16B44}"/>
              </a:ext>
            </a:extLst>
          </p:cNvPr>
          <p:cNvSpPr txBox="1">
            <a:spLocks/>
          </p:cNvSpPr>
          <p:nvPr/>
        </p:nvSpPr>
        <p:spPr>
          <a:xfrm>
            <a:off x="1531794" y="1469570"/>
            <a:ext cx="9128407" cy="3918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Parabéns!</a:t>
            </a:r>
          </a:p>
          <a:p>
            <a:pPr algn="ctr">
              <a:lnSpc>
                <a:spcPct val="10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Você concluiu o curso de Gestão de Almoxarifado e Patrimônio!</a:t>
            </a:r>
          </a:p>
          <a:p>
            <a:pPr algn="ctr">
              <a:lnSpc>
                <a:spcPct val="100000"/>
              </a:lnSpc>
            </a:pPr>
            <a:endParaRPr lang="pt-BR" sz="36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Que venha um futuro brilhante para você!</a:t>
            </a:r>
          </a:p>
          <a:p>
            <a:pPr algn="ctr">
              <a:lnSpc>
                <a:spcPct val="100000"/>
              </a:lnSpc>
            </a:pPr>
            <a:endParaRPr lang="pt-BR" sz="16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518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PESAS EMPRESARIAIS: COMO GERENCIAR OS CUSTOS E ALCANÇAR LUCRO - INATEC">
            <a:extLst>
              <a:ext uri="{FF2B5EF4-FFF2-40B4-BE49-F238E27FC236}">
                <a16:creationId xmlns:a16="http://schemas.microsoft.com/office/drawing/2014/main" id="{2EDB58EF-50ED-47B0-DC28-B81ED0324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3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3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193226" y="1136500"/>
            <a:ext cx="5902773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Critérios de Imobilização e Classificação Patrimonial</a:t>
            </a:r>
          </a:p>
        </p:txBody>
      </p:sp>
    </p:spTree>
    <p:extLst>
      <p:ext uri="{BB962C8B-B14F-4D97-AF65-F5344CB8AC3E}">
        <p14:creationId xmlns:p14="http://schemas.microsoft.com/office/powerpoint/2010/main" val="799672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D13072C1-EA14-4DC8-F27D-446ED5A38A3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Vídeo1 - Aula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677345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BBB293B-874A-860B-F341-DE2F1714A3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9492"/>
          </a:solidFill>
          <a:ln>
            <a:solidFill>
              <a:srgbClr val="4A94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7B528D-7C8E-B8C4-3DD1-23D881FAF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BF01A5-E646-53BA-D173-1F6494248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1A46CE-8E97-452B-5EBB-E0F4E5C65973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912D4C-2FF6-9FD1-52E4-C9645E43D5A1}"/>
              </a:ext>
            </a:extLst>
          </p:cNvPr>
          <p:cNvSpPr txBox="1"/>
          <p:nvPr/>
        </p:nvSpPr>
        <p:spPr>
          <a:xfrm>
            <a:off x="3049136" y="3136611"/>
            <a:ext cx="6093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Vídeo2 - Exercício</a:t>
            </a:r>
            <a:endParaRPr lang="pt-BR" sz="1800" b="1" dirty="0">
              <a:solidFill>
                <a:srgbClr val="44485D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2A872E0-A1F0-26C4-5055-3F53D51A9272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9" name="Elips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5D7576AA-79A7-4F32-2914-B898BFD12BE7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id="{A3B04BC0-D9AD-C70A-A954-00F8847BE365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9A5E5A1-3005-3762-C0D9-F51E3F0E0F26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2" name="Elipse 11">
              <a:hlinkClick r:id="rId2" action="ppaction://hlinksldjump"/>
              <a:extLst>
                <a:ext uri="{FF2B5EF4-FFF2-40B4-BE49-F238E27FC236}">
                  <a16:creationId xmlns:a16="http://schemas.microsoft.com/office/drawing/2014/main" id="{B7B22B3C-B0CD-5C09-9E86-80F5A934CC74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3" name="Seta: para a Direita 12">
              <a:extLst>
                <a:ext uri="{FF2B5EF4-FFF2-40B4-BE49-F238E27FC236}">
                  <a16:creationId xmlns:a16="http://schemas.microsoft.com/office/drawing/2014/main" id="{E2507FE7-2916-174A-4902-8A5940677FE5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0886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D88CF24-8DA0-6DFA-BC2D-8A8715E6C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D1D7959C-30A5-C38D-B0C9-3D45949F6686}"/>
              </a:ext>
            </a:extLst>
          </p:cNvPr>
          <p:cNvGrpSpPr/>
          <p:nvPr/>
        </p:nvGrpSpPr>
        <p:grpSpPr>
          <a:xfrm>
            <a:off x="11164351" y="5909481"/>
            <a:ext cx="720000" cy="720000"/>
            <a:chOff x="10563367" y="5773003"/>
            <a:chExt cx="720000" cy="720000"/>
          </a:xfrm>
        </p:grpSpPr>
        <p:sp>
          <p:nvSpPr>
            <p:cNvPr id="8" name="Elipse 7">
              <a:hlinkClick r:id="rId4" action="ppaction://hlinksldjump"/>
              <a:extLst>
                <a:ext uri="{FF2B5EF4-FFF2-40B4-BE49-F238E27FC236}">
                  <a16:creationId xmlns:a16="http://schemas.microsoft.com/office/drawing/2014/main" id="{EA229B60-91B3-DFE9-AB4E-5C34F9C601F8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id="{A8712A72-CB2B-3A16-25CE-2AC83CBF18D8}"/>
                </a:ext>
              </a:extLst>
            </p:cNvPr>
            <p:cNvSpPr/>
            <p:nvPr/>
          </p:nvSpPr>
          <p:spPr>
            <a:xfrm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2E2C57B-88CA-325C-6AFC-1A11B1A01D77}"/>
              </a:ext>
            </a:extLst>
          </p:cNvPr>
          <p:cNvGrpSpPr/>
          <p:nvPr/>
        </p:nvGrpSpPr>
        <p:grpSpPr>
          <a:xfrm>
            <a:off x="193227" y="5909481"/>
            <a:ext cx="720000" cy="720000"/>
            <a:chOff x="10563367" y="5773003"/>
            <a:chExt cx="720000" cy="720000"/>
          </a:xfrm>
        </p:grpSpPr>
        <p:sp>
          <p:nvSpPr>
            <p:cNvPr id="11" name="Elipse 10">
              <a:hlinkClick r:id="rId4" action="ppaction://hlinksldjump"/>
              <a:extLst>
                <a:ext uri="{FF2B5EF4-FFF2-40B4-BE49-F238E27FC236}">
                  <a16:creationId xmlns:a16="http://schemas.microsoft.com/office/drawing/2014/main" id="{308A83D5-DD2B-920C-F12B-45487B17B77B}"/>
                </a:ext>
              </a:extLst>
            </p:cNvPr>
            <p:cNvSpPr/>
            <p:nvPr/>
          </p:nvSpPr>
          <p:spPr>
            <a:xfrm>
              <a:off x="10563367" y="5773003"/>
              <a:ext cx="720000" cy="720000"/>
            </a:xfrm>
            <a:prstGeom prst="ellipse">
              <a:avLst/>
            </a:prstGeom>
            <a:solidFill>
              <a:srgbClr val="44485D"/>
            </a:solidFill>
            <a:ln>
              <a:solidFill>
                <a:srgbClr val="44485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pt-BR" sz="36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12" name="Seta: para a Direita 11">
              <a:extLst>
                <a:ext uri="{FF2B5EF4-FFF2-40B4-BE49-F238E27FC236}">
                  <a16:creationId xmlns:a16="http://schemas.microsoft.com/office/drawing/2014/main" id="{9AA7CA93-21D7-3506-C60B-AD1928EF34D8}"/>
                </a:ext>
              </a:extLst>
            </p:cNvPr>
            <p:cNvSpPr/>
            <p:nvPr/>
          </p:nvSpPr>
          <p:spPr>
            <a:xfrm flipH="1">
              <a:off x="10743367" y="5979214"/>
              <a:ext cx="360000" cy="2880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EEE5BF7-8189-F17C-F53E-8052AFE9A2D6}"/>
              </a:ext>
            </a:extLst>
          </p:cNvPr>
          <p:cNvSpPr/>
          <p:nvPr/>
        </p:nvSpPr>
        <p:spPr>
          <a:xfrm>
            <a:off x="1249337" y="731008"/>
            <a:ext cx="9693323" cy="539598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ítulo 5">
            <a:extLst>
              <a:ext uri="{FF2B5EF4-FFF2-40B4-BE49-F238E27FC236}">
                <a16:creationId xmlns:a16="http://schemas.microsoft.com/office/drawing/2014/main" id="{6759F15F-0F49-0DB0-6420-8C9995D4881A}"/>
              </a:ext>
            </a:extLst>
          </p:cNvPr>
          <p:cNvSpPr txBox="1">
            <a:spLocks/>
          </p:cNvSpPr>
          <p:nvPr/>
        </p:nvSpPr>
        <p:spPr>
          <a:xfrm>
            <a:off x="1543274" y="1116922"/>
            <a:ext cx="9105448" cy="4624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Compreendeu o conteúdo? </a:t>
            </a:r>
          </a:p>
          <a:p>
            <a:pPr algn="ctr">
              <a:lnSpc>
                <a:spcPct val="150000"/>
              </a:lnSpc>
            </a:pPr>
            <a:r>
              <a:rPr lang="pt-BR" sz="3600" b="1" dirty="0">
                <a:solidFill>
                  <a:srgbClr val="44485D"/>
                </a:solidFill>
                <a:latin typeface="Berlin Sans FB Demi" panose="020E0802020502020306" pitchFamily="34" charset="0"/>
              </a:rPr>
              <a:t>Agora, vamos seguir com um exercício interativo.</a:t>
            </a:r>
          </a:p>
        </p:txBody>
      </p:sp>
    </p:spTree>
    <p:extLst>
      <p:ext uri="{BB962C8B-B14F-4D97-AF65-F5344CB8AC3E}">
        <p14:creationId xmlns:p14="http://schemas.microsoft.com/office/powerpoint/2010/main" val="39827795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375</Words>
  <Application>Microsoft Office PowerPoint</Application>
  <PresentationFormat>Widescreen</PresentationFormat>
  <Paragraphs>81</Paragraphs>
  <Slides>50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50</vt:i4>
      </vt:variant>
    </vt:vector>
  </HeadingPairs>
  <TitlesOfParts>
    <vt:vector size="57" baseType="lpstr">
      <vt:lpstr>Arial</vt:lpstr>
      <vt:lpstr>Berlin Sans FB</vt:lpstr>
      <vt:lpstr>Berlin Sans FB Demi</vt:lpstr>
      <vt:lpstr>Calibri</vt:lpstr>
      <vt:lpstr>Calibri Light</vt:lpstr>
      <vt:lpstr>Nunito</vt:lpstr>
      <vt:lpstr>Tema do Office</vt:lpstr>
      <vt:lpstr>Gestão de Almoxarifado e Patrimônio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Gestão de Almoxarifado e Patrimônio</dc:title>
  <dc:creator>Treinar</dc:creator>
  <cp:lastModifiedBy>Treinar</cp:lastModifiedBy>
  <cp:revision>3</cp:revision>
  <dcterms:created xsi:type="dcterms:W3CDTF">2023-09-13T14:34:38Z</dcterms:created>
  <dcterms:modified xsi:type="dcterms:W3CDTF">2023-09-14T14:05:17Z</dcterms:modified>
</cp:coreProperties>
</file>

<file path=docProps/thumbnail.jpeg>
</file>